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3" r:id="rId5"/>
    <p:sldId id="262" r:id="rId6"/>
    <p:sldId id="261" r:id="rId7"/>
    <p:sldId id="259" r:id="rId8"/>
    <p:sldId id="274" r:id="rId9"/>
    <p:sldId id="265" r:id="rId10"/>
    <p:sldId id="266" r:id="rId11"/>
    <p:sldId id="269" r:id="rId12"/>
    <p:sldId id="270" r:id="rId13"/>
    <p:sldId id="271" r:id="rId14"/>
    <p:sldId id="272" r:id="rId15"/>
    <p:sldId id="267" r:id="rId16"/>
    <p:sldId id="268" r:id="rId17"/>
    <p:sldId id="276" r:id="rId18"/>
    <p:sldId id="275" r:id="rId19"/>
    <p:sldId id="26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577" autoAdjust="0"/>
  </p:normalViewPr>
  <p:slideViewPr>
    <p:cSldViewPr>
      <p:cViewPr varScale="1">
        <p:scale>
          <a:sx n="67" d="100"/>
          <a:sy n="67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stacked"/>
        <c:ser>
          <c:idx val="0"/>
          <c:order val="0"/>
          <c:tx>
            <c:strRef>
              <c:f>Sheet1!$R$9</c:f>
              <c:strCache>
                <c:ptCount val="1"/>
                <c:pt idx="0">
                  <c:v>Cattle</c:v>
                </c:pt>
              </c:strCache>
            </c:strRef>
          </c:tx>
          <c:cat>
            <c:numRef>
              <c:f>Sheet1!$Q$10:$Q$15</c:f>
              <c:numCache>
                <c:formatCode>General</c:formatCode>
                <c:ptCount val="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Sheet1!$R$10:$R$15</c:f>
              <c:numCache>
                <c:formatCode>#,##0</c:formatCode>
                <c:ptCount val="6"/>
                <c:pt idx="0">
                  <c:v>175000</c:v>
                </c:pt>
                <c:pt idx="1">
                  <c:v>189000</c:v>
                </c:pt>
                <c:pt idx="2">
                  <c:v>189000</c:v>
                </c:pt>
                <c:pt idx="3">
                  <c:v>229000</c:v>
                </c:pt>
                <c:pt idx="4">
                  <c:v>235000</c:v>
                </c:pt>
                <c:pt idx="5">
                  <c:v>255000</c:v>
                </c:pt>
              </c:numCache>
            </c:numRef>
          </c:val>
        </c:ser>
        <c:ser>
          <c:idx val="1"/>
          <c:order val="1"/>
          <c:tx>
            <c:strRef>
              <c:f>Sheet1!$S$9</c:f>
              <c:strCache>
                <c:ptCount val="1"/>
                <c:pt idx="0">
                  <c:v>sheep</c:v>
                </c:pt>
              </c:strCache>
            </c:strRef>
          </c:tx>
          <c:cat>
            <c:numRef>
              <c:f>Sheet1!$Q$10:$Q$15</c:f>
              <c:numCache>
                <c:formatCode>General</c:formatCode>
                <c:ptCount val="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Sheet1!$S$10:$S$15</c:f>
              <c:numCache>
                <c:formatCode>#,##0</c:formatCode>
                <c:ptCount val="6"/>
                <c:pt idx="0">
                  <c:v>799000</c:v>
                </c:pt>
                <c:pt idx="1">
                  <c:v>881000</c:v>
                </c:pt>
                <c:pt idx="2">
                  <c:v>890000</c:v>
                </c:pt>
                <c:pt idx="3">
                  <c:v>1111000</c:v>
                </c:pt>
                <c:pt idx="4">
                  <c:v>1133000</c:v>
                </c:pt>
                <c:pt idx="5">
                  <c:v>1242000</c:v>
                </c:pt>
              </c:numCache>
            </c:numRef>
          </c:val>
        </c:ser>
        <c:ser>
          <c:idx val="2"/>
          <c:order val="2"/>
          <c:tx>
            <c:strRef>
              <c:f>Sheet1!$T$9</c:f>
              <c:strCache>
                <c:ptCount val="1"/>
                <c:pt idx="0">
                  <c:v>Goats</c:v>
                </c:pt>
              </c:strCache>
            </c:strRef>
          </c:tx>
          <c:cat>
            <c:numRef>
              <c:f>Sheet1!$Q$10:$Q$15</c:f>
              <c:numCache>
                <c:formatCode>General</c:formatCode>
                <c:ptCount val="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Sheet1!$T$10:$T$15</c:f>
              <c:numCache>
                <c:formatCode>#,##0</c:formatCode>
                <c:ptCount val="6"/>
                <c:pt idx="0">
                  <c:v>2301000</c:v>
                </c:pt>
                <c:pt idx="1">
                  <c:v>2720000</c:v>
                </c:pt>
                <c:pt idx="2">
                  <c:v>3106000</c:v>
                </c:pt>
                <c:pt idx="3">
                  <c:v>4443000</c:v>
                </c:pt>
                <c:pt idx="4">
                  <c:v>4714000</c:v>
                </c:pt>
                <c:pt idx="5">
                  <c:v>5357000</c:v>
                </c:pt>
              </c:numCache>
            </c:numRef>
          </c:val>
        </c:ser>
        <c:overlap val="100"/>
        <c:axId val="67488000"/>
        <c:axId val="67506560"/>
      </c:barChart>
      <c:catAx>
        <c:axId val="6748800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Years</a:t>
                </a:r>
              </a:p>
            </c:rich>
          </c:tx>
          <c:layout/>
        </c:title>
        <c:numFmt formatCode="General" sourceLinked="1"/>
        <c:tickLblPos val="nextTo"/>
        <c:crossAx val="67506560"/>
        <c:crosses val="autoZero"/>
        <c:auto val="1"/>
        <c:lblAlgn val="ctr"/>
        <c:lblOffset val="100"/>
      </c:catAx>
      <c:valAx>
        <c:axId val="67506560"/>
        <c:scaling>
          <c:orientation val="minMax"/>
        </c:scaling>
        <c:axPos val="l"/>
        <c:majorGridlines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Population</a:t>
                </a:r>
              </a:p>
            </c:rich>
          </c:tx>
          <c:layout/>
        </c:title>
        <c:numFmt formatCode="#,##0" sourceLinked="1"/>
        <c:tickLblPos val="nextTo"/>
        <c:crossAx val="6748800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stacked"/>
        <c:ser>
          <c:idx val="0"/>
          <c:order val="0"/>
          <c:tx>
            <c:strRef>
              <c:f>Sheet2!$F$5</c:f>
              <c:strCache>
                <c:ptCount val="1"/>
                <c:pt idx="0">
                  <c:v>Raised pen</c:v>
                </c:pt>
              </c:strCache>
            </c:strRef>
          </c:tx>
          <c:cat>
            <c:strRef>
              <c:f>Sheet2!$E$6:$E$9</c:f>
              <c:strCache>
                <c:ptCount val="4"/>
                <c:pt idx="0">
                  <c:v>Golomoti</c:v>
                </c:pt>
                <c:pt idx="1">
                  <c:v>Kandeu</c:v>
                </c:pt>
                <c:pt idx="2">
                  <c:v>Linthipe</c:v>
                </c:pt>
                <c:pt idx="3">
                  <c:v>Nsipe</c:v>
                </c:pt>
              </c:strCache>
            </c:strRef>
          </c:cat>
          <c:val>
            <c:numRef>
              <c:f>Sheet2!$F$6:$F$9</c:f>
              <c:numCache>
                <c:formatCode>General</c:formatCode>
                <c:ptCount val="4"/>
                <c:pt idx="0">
                  <c:v>35</c:v>
                </c:pt>
                <c:pt idx="1">
                  <c:v>37</c:v>
                </c:pt>
                <c:pt idx="2">
                  <c:v>100</c:v>
                </c:pt>
                <c:pt idx="3">
                  <c:v>40</c:v>
                </c:pt>
              </c:numCache>
            </c:numRef>
          </c:val>
        </c:ser>
        <c:ser>
          <c:idx val="1"/>
          <c:order val="1"/>
          <c:tx>
            <c:strRef>
              <c:f>Sheet2!$G$5</c:f>
              <c:strCache>
                <c:ptCount val="1"/>
                <c:pt idx="0">
                  <c:v>Ground pen</c:v>
                </c:pt>
              </c:strCache>
            </c:strRef>
          </c:tx>
          <c:cat>
            <c:strRef>
              <c:f>Sheet2!$E$6:$E$9</c:f>
              <c:strCache>
                <c:ptCount val="4"/>
                <c:pt idx="0">
                  <c:v>Golomoti</c:v>
                </c:pt>
                <c:pt idx="1">
                  <c:v>Kandeu</c:v>
                </c:pt>
                <c:pt idx="2">
                  <c:v>Linthipe</c:v>
                </c:pt>
                <c:pt idx="3">
                  <c:v>Nsipe</c:v>
                </c:pt>
              </c:strCache>
            </c:strRef>
          </c:cat>
          <c:val>
            <c:numRef>
              <c:f>Sheet2!$G$6:$G$9</c:f>
              <c:numCache>
                <c:formatCode>General</c:formatCode>
                <c:ptCount val="4"/>
                <c:pt idx="0">
                  <c:v>63</c:v>
                </c:pt>
                <c:pt idx="1">
                  <c:v>27</c:v>
                </c:pt>
                <c:pt idx="2">
                  <c:v>0</c:v>
                </c:pt>
                <c:pt idx="3">
                  <c:v>20</c:v>
                </c:pt>
              </c:numCache>
            </c:numRef>
          </c:val>
        </c:ser>
        <c:ser>
          <c:idx val="2"/>
          <c:order val="2"/>
          <c:tx>
            <c:strRef>
              <c:f>Sheet2!$H$5</c:f>
              <c:strCache>
                <c:ptCount val="1"/>
                <c:pt idx="0">
                  <c:v>Dwelling house</c:v>
                </c:pt>
              </c:strCache>
            </c:strRef>
          </c:tx>
          <c:cat>
            <c:strRef>
              <c:f>Sheet2!$E$6:$E$9</c:f>
              <c:strCache>
                <c:ptCount val="4"/>
                <c:pt idx="0">
                  <c:v>Golomoti</c:v>
                </c:pt>
                <c:pt idx="1">
                  <c:v>Kandeu</c:v>
                </c:pt>
                <c:pt idx="2">
                  <c:v>Linthipe</c:v>
                </c:pt>
                <c:pt idx="3">
                  <c:v>Nsipe</c:v>
                </c:pt>
              </c:strCache>
            </c:strRef>
          </c:cat>
          <c:val>
            <c:numRef>
              <c:f>Sheet2!$H$6:$H$9</c:f>
              <c:numCache>
                <c:formatCode>General</c:formatCode>
                <c:ptCount val="4"/>
                <c:pt idx="0">
                  <c:v>2</c:v>
                </c:pt>
                <c:pt idx="1">
                  <c:v>39</c:v>
                </c:pt>
                <c:pt idx="2">
                  <c:v>0</c:v>
                </c:pt>
                <c:pt idx="3">
                  <c:v>40</c:v>
                </c:pt>
              </c:numCache>
            </c:numRef>
          </c:val>
        </c:ser>
        <c:overlap val="100"/>
        <c:axId val="117615616"/>
        <c:axId val="118101120"/>
      </c:barChart>
      <c:catAx>
        <c:axId val="117615616"/>
        <c:scaling>
          <c:orientation val="minMax"/>
        </c:scaling>
        <c:axPos val="l"/>
        <c:tickLblPos val="nextTo"/>
        <c:crossAx val="118101120"/>
        <c:crosses val="autoZero"/>
        <c:auto val="1"/>
        <c:lblAlgn val="ctr"/>
        <c:lblOffset val="100"/>
      </c:catAx>
      <c:valAx>
        <c:axId val="118101120"/>
        <c:scaling>
          <c:orientation val="minMax"/>
        </c:scaling>
        <c:axPos val="b"/>
        <c:majorGridlines/>
        <c:numFmt formatCode="General" sourceLinked="1"/>
        <c:tickLblPos val="nextTo"/>
        <c:crossAx val="11761561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F09C-0D2F-4756-8862-6DAC5B8E7A84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52C3-93B7-42DB-9931-C547FE01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F09C-0D2F-4756-8862-6DAC5B8E7A84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52C3-93B7-42DB-9931-C547FE01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F09C-0D2F-4756-8862-6DAC5B8E7A84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52C3-93B7-42DB-9931-C547FE01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F09C-0D2F-4756-8862-6DAC5B8E7A84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52C3-93B7-42DB-9931-C547FE01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F09C-0D2F-4756-8862-6DAC5B8E7A84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52C3-93B7-42DB-9931-C547FE01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F09C-0D2F-4756-8862-6DAC5B8E7A84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52C3-93B7-42DB-9931-C547FE01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F09C-0D2F-4756-8862-6DAC5B8E7A84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52C3-93B7-42DB-9931-C547FE01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F09C-0D2F-4756-8862-6DAC5B8E7A84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52C3-93B7-42DB-9931-C547FE01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F09C-0D2F-4756-8862-6DAC5B8E7A84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52C3-93B7-42DB-9931-C547FE01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F09C-0D2F-4756-8862-6DAC5B8E7A84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52C3-93B7-42DB-9931-C547FE01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F09C-0D2F-4756-8862-6DAC5B8E7A84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52C3-93B7-42DB-9931-C547FE013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8F09C-0D2F-4756-8862-6DAC5B8E7A84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A52C3-93B7-42DB-9931-C547FE013D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1"/>
            <a:ext cx="7772400" cy="2000250"/>
          </a:xfrm>
        </p:spPr>
        <p:txBody>
          <a:bodyPr>
            <a:normAutofit fontScale="90000"/>
          </a:bodyPr>
          <a:lstStyle/>
          <a:p>
            <a:r>
              <a:rPr lang="en-US" dirty="0"/>
              <a:t>Agro-ecological Intensification in Malawi through action research with smallholder farmers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Livestock Intensification Component</a:t>
            </a:r>
          </a:p>
          <a:p>
            <a:r>
              <a:rPr lang="en-US" dirty="0" smtClean="0"/>
              <a:t>Fanny </a:t>
            </a:r>
            <a:r>
              <a:rPr lang="en-US" dirty="0" err="1" smtClean="0"/>
              <a:t>Chigwa</a:t>
            </a:r>
            <a:endParaRPr lang="en-US" dirty="0" smtClean="0"/>
          </a:p>
          <a:p>
            <a:r>
              <a:rPr lang="en-US" dirty="0" smtClean="0"/>
              <a:t>Lilongwe University of Agricultural and Natural Resources</a:t>
            </a:r>
          </a:p>
          <a:p>
            <a:r>
              <a:rPr lang="en-US" dirty="0" smtClean="0"/>
              <a:t>fancchigwa@yahoo.com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Characterization </a:t>
            </a:r>
            <a:r>
              <a:rPr lang="en-US" sz="4000" b="1" dirty="0"/>
              <a:t>of goat based production systems in ARC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066800"/>
          <a:ext cx="8229600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2590800"/>
                <a:gridCol w="3962400"/>
              </a:tblGrid>
              <a:tr h="3860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Site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Goat based production systems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% Farmers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080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Golomoti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Goats chickens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70%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386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Goats cattle pigs chickens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15%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goats pigs chickens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15%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080"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Kandeu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Goats  pigs chickens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57%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386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Goats chickens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36%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386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Goats pigs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4%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Goat pigs chickens cattle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3%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080">
                <a:tc row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Linthipe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Goat chicken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56%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386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Goats only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19%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Goat pig chicken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Goat pig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8%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Goat guinea pig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7%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080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Nsipe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Goat pig chicken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80%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386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Goat pig cattle and chicken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20%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Feeding systems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752600"/>
          <a:ext cx="8229600" cy="1226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2133600"/>
                <a:gridCol w="3962400"/>
              </a:tblGrid>
              <a:tr h="1628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Site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Dry season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Rainy season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28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Golomoti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Free range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Herding, tethering</a:t>
                      </a:r>
                    </a:p>
                  </a:txBody>
                  <a:tcPr marL="68580" marR="68580" marT="0" marB="0"/>
                </a:tc>
              </a:tr>
              <a:tr h="1628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Kandeu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Free range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Herding, tethering, zero grazing</a:t>
                      </a:r>
                    </a:p>
                  </a:txBody>
                  <a:tcPr marL="68580" marR="68580" marT="0" marB="0"/>
                </a:tc>
              </a:tr>
              <a:tr h="1628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Lithipe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Free range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Herding 54%, 46% tethering</a:t>
                      </a:r>
                    </a:p>
                  </a:txBody>
                  <a:tcPr marL="68580" marR="68580" marT="0" marB="0"/>
                </a:tc>
              </a:tr>
              <a:tr h="1628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Nsipe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Free range (100%)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Herding (94%), tethering (6%)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Feeding Challenges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914400"/>
          <a:ext cx="8229600" cy="1868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Sites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Trends in feed availability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Challenges as ranked by farmers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Golomoti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decreasing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Erratic rainfall, population increase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Kandeu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decreasing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High population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Lithipe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decreasing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Increase in population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Nsipe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decreasing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Use of pasture land for cultivation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Occupation of </a:t>
                      </a:r>
                      <a:r>
                        <a:rPr lang="en-US" sz="1100" b="1" dirty="0" err="1">
                          <a:latin typeface="Calibri"/>
                          <a:ea typeface="Calibri"/>
                          <a:cs typeface="Times New Roman"/>
                        </a:rPr>
                        <a:t>dambo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lands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Breeding challenges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676400"/>
          <a:ext cx="8229603" cy="2061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2895600"/>
                <a:gridCol w="4343403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Sites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Trends in goat sizes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Challenges as ranked by farmers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Golomoti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decreasing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Feed shortage, local breed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Kandeu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decreasing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Shortage of grazing land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Lithipe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decreasing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Use of inferior buck, diseases, feed shortage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Nsipe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decreasing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Use of same breed and poor bucks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Diseases.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Poor nutrition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868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Sites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Diseases as ranked by farmers/ season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Dry season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Rainy season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Golomoti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Bloating, blindness, sores, heart water, loss of hair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Orf, diarrhea, blindness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Kandeu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Bloat, swearing, coughing, blindness.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Orf,diarrhea zidzolo, coughing, worms,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Lithipe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Diarrhea, worms, swollen throat, </a:t>
                      </a:r>
                      <a:r>
                        <a:rPr lang="en-US" sz="1100" b="1" dirty="0" err="1">
                          <a:latin typeface="Calibri"/>
                          <a:ea typeface="Calibri"/>
                          <a:cs typeface="Times New Roman"/>
                        </a:rPr>
                        <a:t>orf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Goat losses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Mortalities</a:t>
            </a:r>
          </a:p>
          <a:p>
            <a:r>
              <a:rPr lang="en-US" dirty="0" smtClean="0"/>
              <a:t>Predations</a:t>
            </a:r>
          </a:p>
          <a:p>
            <a:r>
              <a:rPr lang="en-US" dirty="0" smtClean="0"/>
              <a:t>Still births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Mortalities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Goat breeding challenges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432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Sites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Trends in goat sizes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Challenges as ranked by farmers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Golomoti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decreasing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Feed shortage, local breed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Kandeu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decreasing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Shortage of grazing land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Lithipe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decreasing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Use of inferior buck, diseases, feed shortage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Nsipe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decreasing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Use of same breed and poor bucks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Diseases.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Poor nutrition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Sites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Trends in goat sizes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Challenges as ranked by farmers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Goat housing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Activities on track</a:t>
            </a:r>
          </a:p>
          <a:p>
            <a:r>
              <a:rPr lang="en-US" dirty="0" smtClean="0"/>
              <a:t>Delayed fund transfers affecting attainment of targets on time</a:t>
            </a:r>
          </a:p>
          <a:p>
            <a:r>
              <a:rPr lang="en-US" dirty="0" smtClean="0"/>
              <a:t>Proposal: Funds used at Districts should be transferred to their offices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components at  LUANAR</a:t>
            </a:r>
          </a:p>
          <a:p>
            <a:r>
              <a:rPr lang="en-US" dirty="0" smtClean="0"/>
              <a:t>Progress of Masters students</a:t>
            </a:r>
          </a:p>
          <a:p>
            <a:r>
              <a:rPr lang="en-US" dirty="0" smtClean="0"/>
              <a:t>Livestock component preliminary baseline results</a:t>
            </a:r>
          </a:p>
          <a:p>
            <a:r>
              <a:rPr lang="en-US" dirty="0" smtClean="0"/>
              <a:t>Project management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components at LUANAR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Crop component</a:t>
            </a:r>
          </a:p>
          <a:p>
            <a:r>
              <a:rPr lang="en-US" dirty="0" smtClean="0"/>
              <a:t>Livestock Component</a:t>
            </a:r>
          </a:p>
          <a:p>
            <a:r>
              <a:rPr lang="en-US" dirty="0" smtClean="0"/>
              <a:t>Food processing component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Enrolled a Masters student</a:t>
            </a:r>
          </a:p>
          <a:p>
            <a:r>
              <a:rPr lang="en-US" dirty="0" smtClean="0"/>
              <a:t>Completed course work</a:t>
            </a:r>
          </a:p>
          <a:p>
            <a:r>
              <a:rPr lang="en-US" dirty="0" smtClean="0"/>
              <a:t>Research work in progress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Livestock 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Enrolled a Masters student</a:t>
            </a:r>
          </a:p>
          <a:p>
            <a:r>
              <a:rPr lang="en-US" dirty="0" smtClean="0"/>
              <a:t>Completed first semester of first year courses</a:t>
            </a:r>
          </a:p>
          <a:p>
            <a:r>
              <a:rPr lang="en-US" dirty="0" smtClean="0"/>
              <a:t>Conducted FGD and baseline data</a:t>
            </a:r>
          </a:p>
          <a:p>
            <a:r>
              <a:rPr lang="en-US" dirty="0" smtClean="0"/>
              <a:t>Implementing drug boxes in each of the four sites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Crop 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Enrolled a Masters student</a:t>
            </a:r>
          </a:p>
          <a:p>
            <a:r>
              <a:rPr lang="en-US" dirty="0" smtClean="0"/>
              <a:t>Course work completed</a:t>
            </a:r>
          </a:p>
          <a:p>
            <a:r>
              <a:rPr lang="en-US" dirty="0" smtClean="0"/>
              <a:t>Research work and laboratory analysis in progress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Livestock Population in Malawi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hart 3"/>
          <p:cNvGraphicFramePr/>
          <p:nvPr/>
        </p:nvGraphicFramePr>
        <p:xfrm>
          <a:off x="914400" y="1600200"/>
          <a:ext cx="68580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705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Sites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Goat population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Goat farmers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trend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reason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trend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reason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Golomoti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decreasing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diseases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decreasing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Theft, lack of capital, marriage cultural norms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Kandeu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decreasing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Theft, diseases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increasing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Emulating other farmers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Lithipe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Decreasing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Predation, diseases, feed shortage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increasing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More benefits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goats as ranked by farmers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Income: Fees, fertilizer, food &amp;Clothes</a:t>
            </a:r>
          </a:p>
          <a:p>
            <a:pPr marL="514350" indent="-514350">
              <a:buAutoNum type="arabicPeriod"/>
            </a:pPr>
            <a:r>
              <a:rPr lang="en-US" dirty="0" smtClean="0"/>
              <a:t>Manure: own fields and vegetable gardens</a:t>
            </a:r>
          </a:p>
          <a:p>
            <a:pPr marL="514350" indent="-514350">
              <a:buAutoNum type="arabicPeriod"/>
            </a:pPr>
            <a:r>
              <a:rPr lang="en-US" dirty="0" smtClean="0"/>
              <a:t>Relish: Meat in funerals and traditional gatherings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553</Words>
  <Application>Microsoft Office PowerPoint</Application>
  <PresentationFormat>On-screen Show (4:3)</PresentationFormat>
  <Paragraphs>188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Agro-ecological Intensification in Malawi through action research with smallholder farmers</vt:lpstr>
      <vt:lpstr>Presentation outline</vt:lpstr>
      <vt:lpstr>Project components at LUANAR</vt:lpstr>
      <vt:lpstr>Food processing</vt:lpstr>
      <vt:lpstr>Livestock component</vt:lpstr>
      <vt:lpstr>Crop Component</vt:lpstr>
      <vt:lpstr>Livestock Population in Malawi</vt:lpstr>
      <vt:lpstr>Trends</vt:lpstr>
      <vt:lpstr>Role of goats as ranked by farmers</vt:lpstr>
      <vt:lpstr> Characterization of goat based production systems in ARC </vt:lpstr>
      <vt:lpstr>Feeding systems</vt:lpstr>
      <vt:lpstr>Feeding Challenges</vt:lpstr>
      <vt:lpstr>Breeding challenges</vt:lpstr>
      <vt:lpstr>Slide 14</vt:lpstr>
      <vt:lpstr>Goat losses</vt:lpstr>
      <vt:lpstr>Mortalities</vt:lpstr>
      <vt:lpstr>Goat breeding challenges</vt:lpstr>
      <vt:lpstr>Type of Goat housing</vt:lpstr>
      <vt:lpstr>Project Management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Agro-ecological Intensification in Malawi through action research with smallholder farmers</dc:title>
  <dc:creator>User</dc:creator>
  <cp:lastModifiedBy>User</cp:lastModifiedBy>
  <cp:revision>29</cp:revision>
  <dcterms:created xsi:type="dcterms:W3CDTF">2014-09-07T15:45:17Z</dcterms:created>
  <dcterms:modified xsi:type="dcterms:W3CDTF">2014-09-07T20:53:47Z</dcterms:modified>
</cp:coreProperties>
</file>